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3" r:id="rId3"/>
    <p:sldId id="259" r:id="rId4"/>
    <p:sldId id="266" r:id="rId5"/>
    <p:sldId id="260" r:id="rId6"/>
    <p:sldId id="261" r:id="rId7"/>
    <p:sldId id="264" r:id="rId8"/>
    <p:sldId id="262" r:id="rId9"/>
    <p:sldId id="263" r:id="rId10"/>
    <p:sldId id="265" r:id="rId11"/>
    <p:sldId id="267" r:id="rId12"/>
    <p:sldId id="274" r:id="rId13"/>
    <p:sldId id="282" r:id="rId14"/>
    <p:sldId id="276" r:id="rId15"/>
    <p:sldId id="279" r:id="rId16"/>
    <p:sldId id="277" r:id="rId17"/>
    <p:sldId id="278" r:id="rId18"/>
    <p:sldId id="280" r:id="rId19"/>
    <p:sldId id="284" r:id="rId20"/>
    <p:sldId id="286" r:id="rId21"/>
    <p:sldId id="287" r:id="rId22"/>
    <p:sldId id="285" r:id="rId23"/>
    <p:sldId id="288" r:id="rId24"/>
    <p:sldId id="275" r:id="rId25"/>
    <p:sldId id="269" r:id="rId26"/>
    <p:sldId id="289" r:id="rId27"/>
    <p:sldId id="290" r:id="rId28"/>
    <p:sldId id="291" r:id="rId29"/>
    <p:sldId id="271" r:id="rId30"/>
    <p:sldId id="29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9"/>
    <p:restoredTop sz="94676"/>
  </p:normalViewPr>
  <p:slideViewPr>
    <p:cSldViewPr snapToGrid="0" snapToObjects="1">
      <p:cViewPr varScale="1">
        <p:scale>
          <a:sx n="105" d="100"/>
          <a:sy n="105" d="100"/>
        </p:scale>
        <p:origin x="6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462B1-0963-514B-A83C-481745F1A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DADB44-8908-EF4C-BE73-466792F6E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DEF74-47EF-6946-A6D3-C7307A0C5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879-3BC3-1940-BFE1-D658AC52D760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9D2BC-1422-834B-A867-78A569538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4FAF7-3252-2A4D-B7A9-966BE1E5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5E84-5CD3-214E-9582-E2CD999FA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01BA4-FD7E-624A-88F0-785D0D0B2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AA2DF2-AC62-BD4F-9A4D-59D593A7D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C1872-472B-3542-BE6F-DB0D44962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879-3BC3-1940-BFE1-D658AC52D760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CA88A-6882-9146-92D9-9BB7046F7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0316F-6C62-944A-A62C-581DE3DE2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5E84-5CD3-214E-9582-E2CD999FA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5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066998-7D93-274E-B28D-0F0DB9EC9F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EAA5E5-2925-EA46-A588-6940129AD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BF9E9-3653-2C40-A6FF-AEBC69A1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879-3BC3-1940-BFE1-D658AC52D760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56B3F-6E4C-5941-8E32-C6CB5DCE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91D2D-079B-7F45-BBFB-96E23E8D3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5E84-5CD3-214E-9582-E2CD999FA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33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B84C9-81F9-F849-8BA4-F0CEFCFAD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AFEF-6FB4-8843-B58E-62F0EBB66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3BF3A-EE7E-EC49-A5DC-4A92929A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879-3BC3-1940-BFE1-D658AC52D760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56EBB-E8A3-5640-8E68-3DC261453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784DF-D22A-7146-8BBD-3D8FB4EBD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5E84-5CD3-214E-9582-E2CD999FA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82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496E5-DDF9-9448-BFE7-53ECA1B1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0B0C3-6C19-4F41-9121-121672A72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5F241-6E91-D743-845D-5F0F03D22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879-3BC3-1940-BFE1-D658AC52D760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BB587-B1CD-AA4A-B1AC-696FF146C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C73D9-CCF2-824A-9B41-75C6F263B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5E84-5CD3-214E-9582-E2CD999FA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74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A6014-48EB-7847-A937-582B696A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B14DB-43FC-D242-A3A9-C8EF2D54E4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9F918-B7B5-1448-939A-7D99DFA4E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D89E1-F6D9-BD4E-92D4-00C64E653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879-3BC3-1940-BFE1-D658AC52D760}" type="datetimeFigureOut">
              <a:rPr lang="en-US" smtClean="0"/>
              <a:t>4/28/19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B35228-694E-B440-AAC5-851860E22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1048DD-2F79-044E-8B1E-E02DA239E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5E84-5CD3-214E-9582-E2CD999FA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09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9A84F-8C95-E645-896B-E16E2931C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0BACA-79B8-C545-833A-80D236317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6DC116-AAD6-0245-8FA6-AB41FF089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AE7825-4B24-804A-B765-A338CF2FA7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7AEF1-341A-0A4C-90C8-C6A63BA8E8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38B21D-7C62-734B-945A-3032269F1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879-3BC3-1940-BFE1-D658AC52D760}" type="datetimeFigureOut">
              <a:rPr lang="en-US" smtClean="0"/>
              <a:t>4/28/19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4CECE1-146B-2246-BDE6-1852204DB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F43FF4-966B-B044-AAEA-02D9349E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5E84-5CD3-214E-9582-E2CD999FA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21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A41E8-5BDD-D54A-B483-B1AD78723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29655F-4450-0F46-8A6D-8FFB73C9D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879-3BC3-1940-BFE1-D658AC52D760}" type="datetimeFigureOut">
              <a:rPr lang="en-US" smtClean="0"/>
              <a:t>4/28/19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15AEE3-82F8-9342-BFCF-764808F10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D9430-4705-9541-A32A-E439F99C4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5E84-5CD3-214E-9582-E2CD999FA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6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42B97B-9948-B345-92B8-ACC8BB394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879-3BC3-1940-BFE1-D658AC52D760}" type="datetimeFigureOut">
              <a:rPr lang="en-US" smtClean="0"/>
              <a:t>4/28/19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E3A0DC-AE94-984A-9CB4-0DA032F8E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DCC05-1EF8-2344-B9F2-7A2BD111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5E84-5CD3-214E-9582-E2CD999FA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29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6690-52E6-F24C-8C76-B71615401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A8EC4-8C70-BE40-9484-B5BEE07A9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3B06D5-52B6-6941-ACC8-0C80BC661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51BCF1-7B5E-9646-975D-FAD19161C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879-3BC3-1940-BFE1-D658AC52D760}" type="datetimeFigureOut">
              <a:rPr lang="en-US" smtClean="0"/>
              <a:t>4/28/19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C3959-2000-8E4E-BABD-2DF249DCC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3AB36D-4021-AF48-ACAE-F02525850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5E84-5CD3-214E-9582-E2CD999FA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3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C4D88-8D2C-BE4D-B969-F8BA138CF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AD2E43-A48D-C746-AD2C-3F2AD9FDAE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3BE978-3158-AC47-80F5-914E9A302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CD344-2FF2-D040-852E-ADF1C2EC3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879-3BC3-1940-BFE1-D658AC52D760}" type="datetimeFigureOut">
              <a:rPr lang="en-US" smtClean="0"/>
              <a:t>4/28/19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185B4-C605-1B42-A237-4381F622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E27DB-C656-0248-ADBD-998FE83B1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5E84-5CD3-214E-9582-E2CD999FA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83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C7B904-AE73-4241-83F9-64D0AA716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8FE7-C26E-4B44-92D3-884289B3C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2DE01-CE3D-F54C-ADFA-36422A1E29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38879-3BC3-1940-BFE1-D658AC52D760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381CB-F1E1-C642-A89B-110F16C54F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BD769-27E3-C84C-939B-9F31E614B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25E84-5CD3-214E-9582-E2CD999FA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4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#_ENREF_58"/><Relationship Id="rId2" Type="http://schemas.openxmlformats.org/officeDocument/2006/relationships/hyperlink" Target="#_ENREF_38"/><Relationship Id="rId1" Type="http://schemas.openxmlformats.org/officeDocument/2006/relationships/slideLayout" Target="../slideLayouts/slideLayout2.xml"/><Relationship Id="rId5" Type="http://schemas.openxmlformats.org/officeDocument/2006/relationships/hyperlink" Target="#_ENREF_17"/><Relationship Id="rId4" Type="http://schemas.openxmlformats.org/officeDocument/2006/relationships/hyperlink" Target="#_ENREF_32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#_ENREF_18"/><Relationship Id="rId2" Type="http://schemas.openxmlformats.org/officeDocument/2006/relationships/hyperlink" Target="#_ENREF_9"/><Relationship Id="rId1" Type="http://schemas.openxmlformats.org/officeDocument/2006/relationships/slideLayout" Target="../slideLayouts/slideLayout2.xml"/><Relationship Id="rId4" Type="http://schemas.openxmlformats.org/officeDocument/2006/relationships/hyperlink" Target="#_ENREF_16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705EF-9133-F247-94B0-2FD52E3F71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geomicrobiology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37628E-4D21-564A-80C8-D495840498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25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6D7D7-12B9-A543-8A27-F441BBB8E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Biomineralization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A38BB-0B45-D94F-8925-685C937D8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Microbes can make or break minerals</a:t>
            </a:r>
          </a:p>
          <a:p>
            <a:endParaRPr lang="en-US" dirty="0"/>
          </a:p>
          <a:p>
            <a:r>
              <a:rPr lang="en-US" dirty="0"/>
              <a:t>Diatoms make opal from silica</a:t>
            </a:r>
          </a:p>
          <a:p>
            <a:endParaRPr lang="en-US" dirty="0"/>
          </a:p>
          <a:p>
            <a:r>
              <a:rPr lang="en-US" dirty="0" err="1"/>
              <a:t>Coccolithophores</a:t>
            </a:r>
            <a:r>
              <a:rPr lang="en-US" dirty="0"/>
              <a:t> make calcium carbonate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A47C96-8F4F-E64F-B30C-BBE5A4D23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959" y="3162673"/>
            <a:ext cx="2260600" cy="3517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D53E46-2E24-0441-86E6-AF64E4442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071" y="4340785"/>
            <a:ext cx="4196976" cy="2518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D50EB7-1B16-314A-9223-1DCFC9C71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223" y="531299"/>
            <a:ext cx="3418541" cy="256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17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C5BF5-A8AD-6B47-BEB1-ABD7F976F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B1DFB-327A-A540-AC22-0812FD9B7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kirchman\Documents\Main Files\Book PME 2012\Individual Chapters\Chap 13 Geomicrobiol\Chpt 13 Figures\Fig 13.5 Slow vs. Fast Carbon Cycle.tif">
            <a:extLst>
              <a:ext uri="{FF2B5EF4-FFF2-40B4-BE49-F238E27FC236}">
                <a16:creationId xmlns:a16="http://schemas.microsoft.com/office/drawing/2014/main" id="{D8808FB5-DC8C-3547-9368-08F713DDB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059" y="0"/>
            <a:ext cx="8356600" cy="62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643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770263"/>
              </p:ext>
            </p:extLst>
          </p:nvPr>
        </p:nvGraphicFramePr>
        <p:xfrm>
          <a:off x="726141" y="551330"/>
          <a:ext cx="10641106" cy="5215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1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98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22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66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6600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Table 1.   Some carbonate-containing minerals potentially formed by </a:t>
                      </a:r>
                      <a:r>
                        <a:rPr lang="en-US" sz="1200" dirty="0" err="1">
                          <a:effectLst/>
                        </a:rPr>
                        <a:t>biomineralization</a:t>
                      </a:r>
                      <a:r>
                        <a:rPr lang="en-US" sz="1200" dirty="0">
                          <a:effectLst/>
                        </a:rPr>
                        <a:t>.  The  solubility constants </a:t>
                      </a:r>
                      <a:r>
                        <a:rPr lang="en-US" sz="1200" dirty="0" err="1">
                          <a:effectLst/>
                        </a:rPr>
                        <a:t>K</a:t>
                      </a:r>
                      <a:r>
                        <a:rPr lang="en-US" sz="1200" baseline="-25000" dirty="0" err="1">
                          <a:effectLst/>
                        </a:rPr>
                        <a:t>sp</a:t>
                      </a:r>
                      <a:r>
                        <a:rPr lang="en-US" sz="1200" dirty="0">
                          <a:effectLst/>
                        </a:rPr>
                        <a:t> were calculated, except the measured value for </a:t>
                      </a:r>
                      <a:r>
                        <a:rPr lang="en-US" sz="1200" dirty="0" err="1">
                          <a:effectLst/>
                        </a:rPr>
                        <a:t>natron</a:t>
                      </a:r>
                      <a:r>
                        <a:rPr lang="en-US" sz="1200" dirty="0">
                          <a:effectLst/>
                        </a:rPr>
                        <a:t> (</a:t>
                      </a:r>
                      <a:r>
                        <a:rPr lang="en-US" sz="1200" u="none" strike="noStrike" dirty="0">
                          <a:effectLst/>
                          <a:hlinkClick r:id="rId2" action="ppaction://hlinkfile" tooltip="Morse, 1990 #16911"/>
                        </a:rPr>
                        <a:t>Morse and Mackenzie 1990</a:t>
                      </a:r>
                      <a:r>
                        <a:rPr lang="en-US" sz="1200" dirty="0">
                          <a:effectLst/>
                        </a:rPr>
                        <a:t>).   The maximum soluble concentration data are from (</a:t>
                      </a:r>
                      <a:r>
                        <a:rPr lang="en-US" sz="1200" u="none" strike="noStrike" dirty="0" err="1">
                          <a:effectLst/>
                          <a:hlinkClick r:id="rId3" action="ppaction://hlinkfile" tooltip="Weast, 1987 #16853"/>
                        </a:rPr>
                        <a:t>Weast</a:t>
                      </a:r>
                      <a:r>
                        <a:rPr lang="en-US" sz="1200" u="none" strike="noStrike" dirty="0">
                          <a:effectLst/>
                          <a:hlinkClick r:id="rId3" action="ppaction://hlinkfile" tooltip="Weast, 1987 #16853"/>
                        </a:rPr>
                        <a:t> 1987</a:t>
                      </a:r>
                      <a:r>
                        <a:rPr lang="en-US" sz="1200" dirty="0">
                          <a:effectLst/>
                        </a:rPr>
                        <a:t>).  Above the maximum concentration at 20 </a:t>
                      </a:r>
                      <a:r>
                        <a:rPr lang="en-US" sz="1200" baseline="30000" dirty="0" err="1">
                          <a:effectLst/>
                        </a:rPr>
                        <a:t>o</a:t>
                      </a:r>
                      <a:r>
                        <a:rPr lang="en-US" sz="1200" dirty="0" err="1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, the mineral precipitate.  See the main text and (</a:t>
                      </a:r>
                      <a:r>
                        <a:rPr lang="en-US" sz="1200" u="none" strike="noStrike" dirty="0">
                          <a:effectLst/>
                          <a:hlinkClick r:id="rId4" action="ppaction://hlinkfile" tooltip="Konhauser, 2007 #16827"/>
                        </a:rPr>
                        <a:t>Konhauser 2007</a:t>
                      </a:r>
                      <a:r>
                        <a:rPr lang="en-US" sz="1200" dirty="0">
                          <a:effectLst/>
                        </a:rPr>
                        <a:t>) and (</a:t>
                      </a:r>
                      <a:r>
                        <a:rPr lang="en-US" sz="1200" u="none" strike="noStrike" dirty="0">
                          <a:effectLst/>
                          <a:hlinkClick r:id="rId5" action="ppaction://hlinkfile" tooltip="Ehrlich, 2009 #16852"/>
                        </a:rPr>
                        <a:t>Ehrlich and Newman 2009</a:t>
                      </a:r>
                      <a:r>
                        <a:rPr lang="en-US" sz="1200" dirty="0">
                          <a:effectLst/>
                        </a:rPr>
                        <a:t>) for information about the microbes potentially involved in forming these minerals.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sng" dirty="0">
                          <a:effectLst/>
                        </a:rPr>
                        <a:t>Mineral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sng">
                          <a:effectLst/>
                        </a:rPr>
                        <a:t>Formula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sng" dirty="0">
                          <a:effectLst/>
                        </a:rPr>
                        <a:t>--log(</a:t>
                      </a:r>
                      <a:r>
                        <a:rPr lang="en-US" sz="2400" u="sng" dirty="0" err="1">
                          <a:effectLst/>
                        </a:rPr>
                        <a:t>K</a:t>
                      </a:r>
                      <a:r>
                        <a:rPr lang="en-US" sz="2400" u="sng" baseline="-25000" dirty="0" err="1">
                          <a:effectLst/>
                        </a:rPr>
                        <a:t>sp</a:t>
                      </a:r>
                      <a:r>
                        <a:rPr lang="en-US" sz="2400" u="sng" dirty="0">
                          <a:effectLst/>
                        </a:rPr>
                        <a:t>)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Max Soluble </a:t>
                      </a:r>
                      <a:r>
                        <a:rPr lang="en-US" sz="2400" dirty="0" err="1">
                          <a:effectLst/>
                        </a:rPr>
                        <a:t>Conc</a:t>
                      </a:r>
                      <a:endParaRPr lang="en-US" sz="24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sng" dirty="0">
                          <a:effectLst/>
                        </a:rPr>
                        <a:t>(g Liter</a:t>
                      </a:r>
                      <a:r>
                        <a:rPr lang="en-US" sz="2400" u="sng" baseline="30000" dirty="0">
                          <a:effectLst/>
                        </a:rPr>
                        <a:t>-1</a:t>
                      </a:r>
                      <a:r>
                        <a:rPr lang="en-US" sz="2400" u="sng" dirty="0">
                          <a:effectLst/>
                        </a:rPr>
                        <a:t>)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>
                          <a:effectLst/>
                        </a:rPr>
                        <a:t> </a:t>
                      </a:r>
                      <a:endParaRPr lang="en-US" sz="24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sng">
                          <a:effectLst/>
                        </a:rPr>
                        <a:t>Microbes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Calcite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CaCO</a:t>
                      </a:r>
                      <a:r>
                        <a:rPr lang="en-US" sz="2400" baseline="-25000" dirty="0">
                          <a:effectLst/>
                        </a:rPr>
                        <a:t>3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8.30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1.4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Cyanobacteria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Aragonite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CaCO</a:t>
                      </a:r>
                      <a:r>
                        <a:rPr lang="en-US" sz="2400" baseline="-25000" dirty="0">
                          <a:effectLst/>
                        </a:rPr>
                        <a:t>3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8.12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1.5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Cyanobacteria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Dolomite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MgCa</a:t>
                      </a:r>
                      <a:r>
                        <a:rPr lang="en-US" sz="2400" dirty="0">
                          <a:effectLst/>
                        </a:rPr>
                        <a:t>(CO</a:t>
                      </a:r>
                      <a:r>
                        <a:rPr lang="en-US" sz="2400" baseline="-25000" dirty="0">
                          <a:effectLst/>
                        </a:rPr>
                        <a:t>3</a:t>
                      </a:r>
                      <a:r>
                        <a:rPr lang="en-US" sz="2400" dirty="0">
                          <a:effectLst/>
                        </a:rPr>
                        <a:t>)</a:t>
                      </a:r>
                      <a:r>
                        <a:rPr lang="en-US" sz="2400" baseline="-25000" dirty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17.1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&lt;1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Sulfate reducers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Magnesite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MgCO</a:t>
                      </a:r>
                      <a:r>
                        <a:rPr lang="en-US" sz="2400" baseline="-25000" dirty="0">
                          <a:effectLst/>
                        </a:rPr>
                        <a:t>3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8.2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10.6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Actinomycetes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Natron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Na</a:t>
                      </a:r>
                      <a:r>
                        <a:rPr lang="en-US" sz="2400" baseline="-25000" dirty="0">
                          <a:effectLst/>
                        </a:rPr>
                        <a:t>2</a:t>
                      </a:r>
                      <a:r>
                        <a:rPr lang="en-US" sz="2400" dirty="0">
                          <a:effectLst/>
                        </a:rPr>
                        <a:t>CO</a:t>
                      </a:r>
                      <a:r>
                        <a:rPr lang="en-US" sz="2400" baseline="-25000" dirty="0">
                          <a:effectLst/>
                        </a:rPr>
                        <a:t>3</a:t>
                      </a:r>
                      <a:r>
                        <a:rPr lang="en-US" sz="2400" baseline="30000" dirty="0">
                          <a:effectLst/>
                        </a:rPr>
                        <a:t>.</a:t>
                      </a:r>
                      <a:r>
                        <a:rPr lang="en-US" sz="2400" dirty="0">
                          <a:effectLst/>
                        </a:rPr>
                        <a:t>10H</a:t>
                      </a:r>
                      <a:r>
                        <a:rPr lang="en-US" sz="2400" baseline="-25000" dirty="0">
                          <a:effectLst/>
                        </a:rPr>
                        <a:t>2</a:t>
                      </a:r>
                      <a:r>
                        <a:rPr lang="en-US" sz="2400" dirty="0">
                          <a:effectLst/>
                        </a:rPr>
                        <a:t>O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0.8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7100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Sulfate reducers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Siderite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FeCO</a:t>
                      </a:r>
                      <a:r>
                        <a:rPr lang="en-US" sz="2400" baseline="-25000" dirty="0">
                          <a:effectLst/>
                        </a:rPr>
                        <a:t>3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10.5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6.7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Iron reducers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Rhodochrosite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MnCO</a:t>
                      </a:r>
                      <a:r>
                        <a:rPr lang="en-US" sz="2400" baseline="-25000" dirty="0">
                          <a:effectLst/>
                        </a:rPr>
                        <a:t>3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10.5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6.5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Mn reducers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Strontianite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SrCO</a:t>
                      </a:r>
                      <a:r>
                        <a:rPr lang="en-US" sz="2400" baseline="-25000" dirty="0">
                          <a:effectLst/>
                        </a:rPr>
                        <a:t>3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8.8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1.1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Various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5747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irchman\Documents\Main Files\Book PME 2012\Individual Chapters\Chap 13 Geomicrobiol\Chpt 13 Figures\Fig 13.6 Stromatolites_in_Sharkb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3630"/>
            <a:ext cx="8763000" cy="6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778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>
            <a:extLst>
              <a:ext uri="{FF2B5EF4-FFF2-40B4-BE49-F238E27FC236}">
                <a16:creationId xmlns:a16="http://schemas.microsoft.com/office/drawing/2014/main" id="{480D8BCD-B270-5740-B574-66D8A7F7C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" b="389"/>
          <a:stretch>
            <a:fillRect/>
          </a:stretch>
        </p:blipFill>
        <p:spPr bwMode="auto">
          <a:xfrm>
            <a:off x="6212086" y="366117"/>
            <a:ext cx="4089797" cy="26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>
            <a:extLst>
              <a:ext uri="{FF2B5EF4-FFF2-40B4-BE49-F238E27FC236}">
                <a16:creationId xmlns:a16="http://schemas.microsoft.com/office/drawing/2014/main" id="{A8A09850-0DCD-AB44-B8A0-6907DCF68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" b="166"/>
          <a:stretch>
            <a:fillRect/>
          </a:stretch>
        </p:blipFill>
        <p:spPr bwMode="auto">
          <a:xfrm>
            <a:off x="6212086" y="3268266"/>
            <a:ext cx="4069705" cy="267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>
            <a:extLst>
              <a:ext uri="{FF2B5EF4-FFF2-40B4-BE49-F238E27FC236}">
                <a16:creationId xmlns:a16="http://schemas.microsoft.com/office/drawing/2014/main" id="{B604A6F7-71D9-D145-9D12-371ED2AE7B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1219" y="6107906"/>
            <a:ext cx="5804297" cy="660797"/>
          </a:xfrm>
          <a:ln/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sz="4500" dirty="0" err="1"/>
              <a:t>Microbialites</a:t>
            </a:r>
            <a:endParaRPr lang="en-US" altLang="en-US" sz="4500" dirty="0"/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528E60DC-B496-A248-B0CB-B47E6BF39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103" y="408533"/>
            <a:ext cx="3599780" cy="547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89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842B4-67D1-E242-A24B-8460F9226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Microbialite</a:t>
            </a:r>
            <a:r>
              <a:rPr lang="en-US" dirty="0"/>
              <a:t>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D24CD-80E4-2B4B-9FD3-013927841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Stromatolite: layered</a:t>
            </a:r>
          </a:p>
          <a:p>
            <a:r>
              <a:rPr lang="en-US" dirty="0" err="1"/>
              <a:t>Thrombolite</a:t>
            </a:r>
            <a:r>
              <a:rPr lang="en-US" dirty="0"/>
              <a:t>: disordered</a:t>
            </a:r>
          </a:p>
          <a:p>
            <a:endParaRPr lang="en-US" dirty="0"/>
          </a:p>
          <a:p>
            <a:r>
              <a:rPr lang="en-US" dirty="0"/>
              <a:t>How carbonate gets made:</a:t>
            </a:r>
          </a:p>
          <a:p>
            <a:pPr lvl="1"/>
            <a:r>
              <a:rPr lang="en-US" dirty="0"/>
              <a:t>pH effects</a:t>
            </a:r>
          </a:p>
          <a:p>
            <a:pPr lvl="1"/>
            <a:r>
              <a:rPr lang="en-US" dirty="0"/>
              <a:t>Trapping and binding by extracellular polymeric substances (EPS)</a:t>
            </a:r>
          </a:p>
        </p:txBody>
      </p:sp>
    </p:spTree>
    <p:extLst>
      <p:ext uri="{BB962C8B-B14F-4D97-AF65-F5344CB8AC3E}">
        <p14:creationId xmlns:p14="http://schemas.microsoft.com/office/powerpoint/2010/main" val="1417976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BB189-E76B-724F-8E40-C5ABAB83D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4E8E8-C73B-E747-9572-769AEEE47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2DFCD07-00A2-9E4F-B509-049842C63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8" b="7887"/>
          <a:stretch>
            <a:fillRect/>
          </a:stretch>
        </p:blipFill>
        <p:spPr bwMode="auto">
          <a:xfrm>
            <a:off x="1187076" y="453081"/>
            <a:ext cx="9817847" cy="572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921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80121-7917-EE40-84C5-6582C6425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57534-8E06-B148-9D2E-A7EF724AB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7FD009-61CD-3442-BD8F-AE30BDDFD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294" y="853515"/>
            <a:ext cx="6043332" cy="42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5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1F69B-986C-4940-971A-EDBD269C6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Apatite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42DD2-D539-4240-9C72-A4EEB23B8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28882" cy="4351338"/>
          </a:xfrm>
        </p:spPr>
        <p:txBody>
          <a:bodyPr/>
          <a:lstStyle/>
          <a:p>
            <a:r>
              <a:rPr lang="en-US" dirty="0"/>
              <a:t>Bone, tooth enamel</a:t>
            </a:r>
          </a:p>
          <a:p>
            <a:endParaRPr lang="en-US" dirty="0"/>
          </a:p>
          <a:p>
            <a:r>
              <a:rPr lang="en-US" dirty="0"/>
              <a:t>Connected to S oxidizers</a:t>
            </a:r>
          </a:p>
        </p:txBody>
      </p:sp>
      <p:pic>
        <p:nvPicPr>
          <p:cNvPr id="4" name="Picture 2" descr="C:\Users\kirchman\Documents\Main Files\Book PME 2012\Individual Chapters\Chap 13 Geomicrobiol\Chpt 13 Figures\Fig 13.7 apatite formation.tif">
            <a:extLst>
              <a:ext uri="{FF2B5EF4-FFF2-40B4-BE49-F238E27FC236}">
                <a16:creationId xmlns:a16="http://schemas.microsoft.com/office/drawing/2014/main" id="{5954F881-3B20-8A4C-ACB9-B2F97EAB8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165" y="1027906"/>
            <a:ext cx="7026275" cy="526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605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393653"/>
              </p:ext>
            </p:extLst>
          </p:nvPr>
        </p:nvGraphicFramePr>
        <p:xfrm>
          <a:off x="766481" y="762000"/>
          <a:ext cx="10569390" cy="381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4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8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4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020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0025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Table 2.  Some iron-rich minerals and possible connections to microbes. “Oxides” includes hydroxides. 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effectLst/>
                        </a:rPr>
                        <a:t>Type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effectLst/>
                        </a:rPr>
                        <a:t>Mineral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effectLst/>
                        </a:rPr>
                        <a:t>Composition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effectLst/>
                        </a:rPr>
                        <a:t>Comments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endParaRPr lang="en-US" sz="2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2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2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2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Carbonate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Siderite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FeCO</a:t>
                      </a:r>
                      <a:r>
                        <a:rPr lang="en-US" sz="2000" baseline="-250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Fe(II) produced by iron-reducers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Oxides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Amorphous ferric hydroxide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Fe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O</a:t>
                      </a:r>
                      <a:r>
                        <a:rPr lang="en-US" sz="2000" baseline="-250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No crystallinity, most easily used by iron-reducers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Oxides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Ferrihydrite 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Fe</a:t>
                      </a:r>
                      <a:r>
                        <a:rPr lang="en-US" sz="2000" baseline="-25000">
                          <a:effectLst/>
                        </a:rPr>
                        <a:t>2</a:t>
                      </a:r>
                      <a:r>
                        <a:rPr lang="en-US" sz="2000">
                          <a:effectLst/>
                        </a:rPr>
                        <a:t>O</a:t>
                      </a:r>
                      <a:r>
                        <a:rPr lang="en-US" sz="2000" baseline="-25000">
                          <a:effectLst/>
                        </a:rPr>
                        <a:t>3</a:t>
                      </a:r>
                      <a:r>
                        <a:rPr lang="en-US" sz="2000" baseline="30000">
                          <a:effectLst/>
                        </a:rPr>
                        <a:t>.</a:t>
                      </a:r>
                      <a:r>
                        <a:rPr lang="en-US" sz="2000">
                          <a:effectLst/>
                        </a:rPr>
                        <a:t>0.5(H</a:t>
                      </a:r>
                      <a:r>
                        <a:rPr lang="en-US" sz="2000" baseline="-25000">
                          <a:effectLst/>
                        </a:rPr>
                        <a:t>2</a:t>
                      </a:r>
                      <a:r>
                        <a:rPr lang="en-US" sz="2000">
                          <a:effectLst/>
                        </a:rPr>
                        <a:t>O)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Some crystallinity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Oxides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Hematite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Fe</a:t>
                      </a:r>
                      <a:r>
                        <a:rPr lang="en-US" sz="2000" baseline="-25000">
                          <a:effectLst/>
                        </a:rPr>
                        <a:t>2</a:t>
                      </a:r>
                      <a:r>
                        <a:rPr lang="en-US" sz="2000">
                          <a:effectLst/>
                        </a:rPr>
                        <a:t>O</a:t>
                      </a:r>
                      <a:r>
                        <a:rPr lang="en-US" sz="2000" baseline="-25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Stable form of iron oxide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Oxides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Goethite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FeO(OH)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Stable form of iron oxide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Oxides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Magnetite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Fe</a:t>
                      </a:r>
                      <a:r>
                        <a:rPr lang="en-US" sz="2000" baseline="-25000">
                          <a:effectLst/>
                        </a:rPr>
                        <a:t>2</a:t>
                      </a:r>
                      <a:r>
                        <a:rPr lang="en-US" sz="2000">
                          <a:effectLst/>
                        </a:rPr>
                        <a:t>O</a:t>
                      </a:r>
                      <a:r>
                        <a:rPr lang="en-US" sz="2000" baseline="-25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Produced by </a:t>
                      </a:r>
                      <a:r>
                        <a:rPr lang="en-US" sz="2000" dirty="0" err="1">
                          <a:effectLst/>
                        </a:rPr>
                        <a:t>magnetotaxic</a:t>
                      </a:r>
                      <a:r>
                        <a:rPr lang="en-US" sz="2000" dirty="0">
                          <a:effectLst/>
                        </a:rPr>
                        <a:t> bacteria 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Sulfide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Pyrite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FeS</a:t>
                      </a:r>
                      <a:r>
                        <a:rPr lang="en-US" sz="2000" baseline="-25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Sulfide oxidizers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Sulfide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Greigite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Fe</a:t>
                      </a:r>
                      <a:r>
                        <a:rPr lang="en-US" sz="2000" baseline="-25000">
                          <a:effectLst/>
                        </a:rPr>
                        <a:t>3</a:t>
                      </a:r>
                      <a:r>
                        <a:rPr lang="en-US" sz="2000">
                          <a:effectLst/>
                        </a:rPr>
                        <a:t>S</a:t>
                      </a:r>
                      <a:r>
                        <a:rPr lang="en-US" sz="2000" baseline="-25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Produced by </a:t>
                      </a:r>
                      <a:r>
                        <a:rPr lang="en-US" sz="2000" dirty="0" err="1">
                          <a:effectLst/>
                        </a:rPr>
                        <a:t>magnetotaxic</a:t>
                      </a:r>
                      <a:r>
                        <a:rPr lang="en-US" sz="2000" dirty="0">
                          <a:effectLst/>
                        </a:rPr>
                        <a:t> bacteria 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090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B732-235A-6F44-A303-D5E9805E7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microbes live in the environment?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14D4E9-0E18-5949-BA80-ABD6430B6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49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A456B-A9AE-AF43-B9D8-AEE73F405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Magnetosomes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34A417-5A12-7F4F-A74F-3948A92EC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8401" y="1825625"/>
            <a:ext cx="831519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58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ADF61-8810-C745-B57D-1EAF44F79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21CF3-6CBE-C240-BC10-B6084ABA9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kirchman\Documents\Main Files\Book PME 2012\Individual Chapters\Chap 13 Geomicrobiol\Chpt 13 Figures\Fig 13.8 Magneto.tif">
            <a:extLst>
              <a:ext uri="{FF2B5EF4-FFF2-40B4-BE49-F238E27FC236}">
                <a16:creationId xmlns:a16="http://schemas.microsoft.com/office/drawing/2014/main" id="{D470D7F0-FA07-184B-B2AE-C4FE403DD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902" y="2191591"/>
            <a:ext cx="702310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848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8A83F-2027-2141-8B40-217273784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ALH84001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B97DF1-4C79-C84F-9767-8D06A852B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00" y="2699544"/>
            <a:ext cx="38100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88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A3F89-77A5-A44B-8459-C0F01488B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iron-oxidizing bacteria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3116D-86AA-5C42-8F37-863E312BF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68271" cy="4351338"/>
          </a:xfrm>
        </p:spPr>
        <p:txBody>
          <a:bodyPr/>
          <a:lstStyle/>
          <a:p>
            <a:r>
              <a:rPr lang="en-US" dirty="0"/>
              <a:t>Key players in “acid mine drainage”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FEC5BD-68BE-0B4B-905B-6C8B0571F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588" y="1690688"/>
            <a:ext cx="6276788" cy="470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5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6600" y="1447800"/>
            <a:ext cx="5724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4Fe </a:t>
            </a:r>
            <a:r>
              <a:rPr lang="en-US" sz="2800" baseline="30000" dirty="0"/>
              <a:t>2+</a:t>
            </a:r>
            <a:r>
              <a:rPr lang="en-US" sz="2800" dirty="0"/>
              <a:t> + O</a:t>
            </a:r>
            <a:r>
              <a:rPr lang="en-US" sz="2800" baseline="-25000" dirty="0"/>
              <a:t>2</a:t>
            </a:r>
            <a:r>
              <a:rPr lang="en-US" sz="2800" dirty="0"/>
              <a:t> + 4H</a:t>
            </a:r>
            <a:r>
              <a:rPr lang="en-US" sz="2800" baseline="30000" dirty="0"/>
              <a:t>+</a:t>
            </a:r>
            <a:r>
              <a:rPr lang="en-US" sz="2800" dirty="0"/>
              <a:t> </a:t>
            </a:r>
            <a:r>
              <a:rPr lang="en-US" sz="2800" dirty="0">
                <a:sym typeface="Wingdings"/>
              </a:rPr>
              <a:t>4</a:t>
            </a:r>
            <a:r>
              <a:rPr lang="en-US" sz="2800" dirty="0"/>
              <a:t> Fe</a:t>
            </a:r>
            <a:r>
              <a:rPr lang="en-US" sz="2800" baseline="30000" dirty="0"/>
              <a:t>3+</a:t>
            </a:r>
            <a:r>
              <a:rPr lang="en-US" sz="2800" dirty="0"/>
              <a:t> +2H</a:t>
            </a:r>
            <a:r>
              <a:rPr lang="en-US" sz="2800" baseline="-25000" dirty="0"/>
              <a:t>2</a:t>
            </a:r>
            <a:r>
              <a:rPr lang="en-US" sz="2800" dirty="0"/>
              <a:t>O</a:t>
            </a:r>
            <a:r>
              <a:rPr lang="en-US" dirty="0"/>
              <a:t>	</a:t>
            </a:r>
          </a:p>
        </p:txBody>
      </p:sp>
      <p:sp>
        <p:nvSpPr>
          <p:cNvPr id="5" name="Rectangle 4"/>
          <p:cNvSpPr/>
          <p:nvPr/>
        </p:nvSpPr>
        <p:spPr>
          <a:xfrm>
            <a:off x="2362200" y="3276600"/>
            <a:ext cx="708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FeS</a:t>
            </a:r>
            <a:r>
              <a:rPr lang="en-US" sz="2800" baseline="-25000" dirty="0"/>
              <a:t>2</a:t>
            </a:r>
            <a:r>
              <a:rPr lang="en-US" sz="2800" dirty="0"/>
              <a:t>  + 14Fe</a:t>
            </a:r>
            <a:r>
              <a:rPr lang="en-US" sz="2800" baseline="30000" dirty="0"/>
              <a:t>3+</a:t>
            </a:r>
            <a:r>
              <a:rPr lang="en-US" sz="2800" dirty="0"/>
              <a:t>  + 8 H</a:t>
            </a:r>
            <a:r>
              <a:rPr lang="en-US" sz="2800" baseline="-25000" dirty="0"/>
              <a:t>2</a:t>
            </a:r>
            <a:r>
              <a:rPr lang="en-US" sz="2800" dirty="0"/>
              <a:t>O </a:t>
            </a:r>
            <a:r>
              <a:rPr lang="en-US" sz="2800" dirty="0">
                <a:sym typeface="Wingdings"/>
              </a:rPr>
              <a:t></a:t>
            </a:r>
            <a:r>
              <a:rPr lang="en-US" sz="2800" dirty="0"/>
              <a:t> 15Fe</a:t>
            </a:r>
            <a:r>
              <a:rPr lang="en-US" sz="2800" baseline="30000" dirty="0"/>
              <a:t>2+</a:t>
            </a:r>
            <a:r>
              <a:rPr lang="en-US" sz="2800" dirty="0"/>
              <a:t> + SO</a:t>
            </a:r>
            <a:r>
              <a:rPr lang="en-US" sz="2800" baseline="-25000" dirty="0"/>
              <a:t>4 </a:t>
            </a:r>
            <a:r>
              <a:rPr lang="en-US" sz="2800" baseline="30000" dirty="0"/>
              <a:t>2-</a:t>
            </a:r>
            <a:r>
              <a:rPr lang="en-US" sz="2800" dirty="0"/>
              <a:t> + 16H</a:t>
            </a:r>
            <a:r>
              <a:rPr lang="en-US" sz="2800" baseline="30000" dirty="0"/>
              <a:t>+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0821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irchman\Documents\Main Files\Book PME 2012\Individual Chapters\Chap 13 Geomicrobiol\Chpt 13 Figures\Fig 13.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26" y="1219201"/>
            <a:ext cx="6546462" cy="47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351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19836"/>
              </p:ext>
            </p:extLst>
          </p:nvPr>
        </p:nvGraphicFramePr>
        <p:xfrm>
          <a:off x="282388" y="152400"/>
          <a:ext cx="10614212" cy="61331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09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9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7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578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 gridSpan="4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Table 3.  Some types of iron-oxidizing bacteria.  The iron-oxidizers using nitrate as an electron acceptor are </a:t>
                      </a:r>
                      <a:r>
                        <a:rPr lang="en-US" sz="1000" dirty="0" err="1">
                          <a:effectLst/>
                        </a:rPr>
                        <a:t>denitrifiers</a:t>
                      </a:r>
                      <a:r>
                        <a:rPr lang="en-US" sz="1000" dirty="0">
                          <a:effectLst/>
                        </a:rPr>
                        <a:t> and produce N</a:t>
                      </a:r>
                      <a:r>
                        <a:rPr lang="en-US" sz="1000" baseline="-25000" dirty="0">
                          <a:effectLst/>
                        </a:rPr>
                        <a:t>2</a:t>
                      </a:r>
                      <a:r>
                        <a:rPr lang="en-US" sz="1000" dirty="0">
                          <a:effectLst/>
                        </a:rPr>
                        <a:t>.  The </a:t>
                      </a:r>
                      <a:r>
                        <a:rPr lang="en-US" sz="1000" dirty="0" err="1">
                          <a:effectLst/>
                        </a:rPr>
                        <a:t>photolithotrophic</a:t>
                      </a:r>
                      <a:r>
                        <a:rPr lang="en-US" sz="1000" dirty="0">
                          <a:effectLst/>
                        </a:rPr>
                        <a:t> iron-oxidizers use the electrons from ferric oxidation to reduce CO</a:t>
                      </a:r>
                      <a:r>
                        <a:rPr lang="en-US" sz="1000" baseline="-25000" dirty="0">
                          <a:effectLst/>
                        </a:rPr>
                        <a:t>2</a:t>
                      </a:r>
                      <a:r>
                        <a:rPr lang="en-US" sz="1000" dirty="0">
                          <a:effectLst/>
                        </a:rPr>
                        <a:t> and synthesize organic material </a:t>
                      </a:r>
                      <a:r>
                        <a:rPr lang="en-US" sz="1000" dirty="0" err="1">
                          <a:effectLst/>
                        </a:rPr>
                        <a:t>autotrophically</a:t>
                      </a:r>
                      <a:r>
                        <a:rPr lang="en-US" sz="1000" dirty="0">
                          <a:effectLst/>
                        </a:rPr>
                        <a:t>.  The </a:t>
                      </a:r>
                      <a:r>
                        <a:rPr lang="en-US" sz="1000" dirty="0" err="1">
                          <a:effectLst/>
                        </a:rPr>
                        <a:t>chemoorganotrophs</a:t>
                      </a:r>
                      <a:r>
                        <a:rPr lang="en-US" sz="1000" dirty="0">
                          <a:effectLst/>
                        </a:rPr>
                        <a:t> oxidize iron but gain energy from the oxidation of organic material rather than from the iron.  Based on (</a:t>
                      </a:r>
                      <a:r>
                        <a:rPr lang="en-US" sz="1000" u="none" strike="noStrike" dirty="0">
                          <a:effectLst/>
                          <a:hlinkClick r:id="rId2" action="ppaction://hlinkfile" tooltip="Canfield, 2005 #12122"/>
                        </a:rPr>
                        <a:t>Canfield et al. 2005</a:t>
                      </a:r>
                      <a:r>
                        <a:rPr lang="en-US" sz="1000" dirty="0">
                          <a:effectLst/>
                        </a:rPr>
                        <a:t>) and (</a:t>
                      </a:r>
                      <a:r>
                        <a:rPr lang="en-US" sz="1000" u="none" strike="noStrike" dirty="0">
                          <a:effectLst/>
                          <a:hlinkClick r:id="rId3" action="ppaction://hlinkfile" tooltip="Emerson, 2010 #16825"/>
                        </a:rPr>
                        <a:t>Emerson et al. 2010</a:t>
                      </a:r>
                      <a:r>
                        <a:rPr lang="en-US" sz="1000" dirty="0">
                          <a:effectLst/>
                        </a:rPr>
                        <a:t>).  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0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Metabolism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Electron acceptor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Taxonomic classification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Example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Neutralophilic lithotrophy 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O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Betaproteobacteria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Gallionella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07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Zetaproteobacteria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Mariprofundus ferrooxydans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NO</a:t>
                      </a:r>
                      <a:r>
                        <a:rPr lang="en-US" sz="2000" baseline="-25000">
                          <a:effectLst/>
                        </a:rPr>
                        <a:t>3</a:t>
                      </a:r>
                      <a:r>
                        <a:rPr lang="en-US" sz="2000" baseline="30000">
                          <a:effectLst/>
                        </a:rPr>
                        <a:t>-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Betaproteobacteria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Thiobacillus denitrificans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Alphaproteobacteria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FO1 and others*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Gammaproteobacteria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FO4 and others*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Acidophilic lithotrophy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</a:t>
                      </a:r>
                      <a:r>
                        <a:rPr lang="en-US" sz="2000" baseline="-25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Nitrospira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Leptospirillum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Actinobacteria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Sulfobacillus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Crenarchaeota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Sulfolobus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Euryarchaeota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Ferroplasma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acidarmanus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Chemoorganotrophy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</a:t>
                      </a:r>
                      <a:r>
                        <a:rPr lang="en-US" sz="2000" baseline="-25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Betaproteobacteria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Leptothrix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Alphaproteobacteria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Pedomicrobium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Photolithotrophy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CO</a:t>
                      </a:r>
                      <a:r>
                        <a:rPr lang="en-US" sz="2000" baseline="-25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Alphaproteobacteria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Rhodovulum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Chloroflexi</a:t>
                      </a:r>
                      <a:endParaRPr lang="en-US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Chlorobium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ferrooxidans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43116">
                <a:tc gridSpan="4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*</a:t>
                      </a:r>
                      <a:r>
                        <a:rPr lang="en-US" sz="1100" dirty="0">
                          <a:effectLst/>
                        </a:rPr>
                        <a:t>Several strains isolated from the Juan de Fuca hydrothermal vent were shown to use oxygen or nitrate as an electron acceptor (</a:t>
                      </a:r>
                      <a:r>
                        <a:rPr lang="en-US" sz="1100" u="none" strike="noStrike" dirty="0">
                          <a:effectLst/>
                          <a:hlinkClick r:id="rId4" action="ppaction://hlinkfile" tooltip="Edwards, 2003 #16888"/>
                        </a:rPr>
                        <a:t>Edwards et al. 2003</a:t>
                      </a:r>
                      <a:r>
                        <a:rPr lang="en-US" sz="1100" dirty="0">
                          <a:effectLst/>
                        </a:rPr>
                        <a:t>).</a:t>
                      </a:r>
                      <a:endParaRPr lang="en-US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9034" marR="5903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3728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69581-0CB1-3643-98AA-EEF7239C9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Microbial-aided weathering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6CDE8-8D58-EC46-8188-404935C16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Acid-production</a:t>
            </a:r>
          </a:p>
          <a:p>
            <a:r>
              <a:rPr lang="en-US" sz="4000" dirty="0"/>
              <a:t>Ligand-mediated</a:t>
            </a:r>
          </a:p>
          <a:p>
            <a:r>
              <a:rPr lang="en-US" sz="4000" dirty="0"/>
              <a:t>Base-production</a:t>
            </a:r>
          </a:p>
          <a:p>
            <a:r>
              <a:rPr lang="en-US" sz="4000" dirty="0"/>
              <a:t>Metabolic</a:t>
            </a: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ED3BA0-2079-8D40-B84C-BB6F42E4D7C8}"/>
              </a:ext>
            </a:extLst>
          </p:cNvPr>
          <p:cNvSpPr txBox="1"/>
          <p:nvPr/>
        </p:nvSpPr>
        <p:spPr>
          <a:xfrm>
            <a:off x="6472517" y="2985247"/>
            <a:ext cx="43299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Important for: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Monuments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Buildings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Concrete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General carbon cycle</a:t>
            </a:r>
          </a:p>
        </p:txBody>
      </p:sp>
    </p:spTree>
    <p:extLst>
      <p:ext uri="{BB962C8B-B14F-4D97-AF65-F5344CB8AC3E}">
        <p14:creationId xmlns:p14="http://schemas.microsoft.com/office/powerpoint/2010/main" val="3857230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3157" y="3429000"/>
            <a:ext cx="7693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</a:t>
            </a:r>
            <a:r>
              <a:rPr lang="en-US" sz="2800" baseline="-25000" dirty="0"/>
              <a:t>2</a:t>
            </a:r>
            <a:r>
              <a:rPr lang="en-US" sz="2800" baseline="30000" dirty="0"/>
              <a:t> </a:t>
            </a:r>
            <a:r>
              <a:rPr lang="en-US" sz="2800" dirty="0"/>
              <a:t>+ 2 H</a:t>
            </a:r>
            <a:r>
              <a:rPr lang="en-US" sz="2800" baseline="-25000" dirty="0"/>
              <a:t>2</a:t>
            </a:r>
            <a:r>
              <a:rPr lang="en-US" sz="2800" dirty="0"/>
              <a:t>O + CaAl</a:t>
            </a:r>
            <a:r>
              <a:rPr lang="en-US" sz="2800" baseline="-25000" dirty="0"/>
              <a:t>2</a:t>
            </a:r>
            <a:r>
              <a:rPr lang="en-US" sz="2800" dirty="0"/>
              <a:t>Si</a:t>
            </a:r>
            <a:r>
              <a:rPr lang="en-US" sz="2800" baseline="-25000" dirty="0"/>
              <a:t>2</a:t>
            </a:r>
            <a:r>
              <a:rPr lang="en-US" sz="2800" dirty="0"/>
              <a:t>O</a:t>
            </a:r>
            <a:r>
              <a:rPr lang="en-US" sz="2800" baseline="-25000" dirty="0"/>
              <a:t>8</a:t>
            </a:r>
            <a:r>
              <a:rPr lang="en-US" sz="2800" b="1" dirty="0"/>
              <a:t> </a:t>
            </a:r>
            <a:r>
              <a:rPr lang="en-US" sz="2800" dirty="0">
                <a:sym typeface="Wingdings"/>
              </a:rPr>
              <a:t></a:t>
            </a:r>
            <a:r>
              <a:rPr lang="en-US" sz="2800" dirty="0"/>
              <a:t> Al</a:t>
            </a:r>
            <a:r>
              <a:rPr lang="en-US" sz="2800" baseline="-25000" dirty="0"/>
              <a:t>2</a:t>
            </a:r>
            <a:r>
              <a:rPr lang="en-US" sz="2800" dirty="0"/>
              <a:t>Si</a:t>
            </a:r>
            <a:r>
              <a:rPr lang="en-US" sz="2800" baseline="-25000" dirty="0"/>
              <a:t>2</a:t>
            </a:r>
            <a:r>
              <a:rPr lang="en-US" sz="2800" dirty="0"/>
              <a:t>O</a:t>
            </a:r>
            <a:r>
              <a:rPr lang="en-US" sz="2800" baseline="-25000" dirty="0"/>
              <a:t>5</a:t>
            </a:r>
            <a:r>
              <a:rPr lang="en-US" sz="2800" dirty="0"/>
              <a:t>(OH)</a:t>
            </a:r>
            <a:r>
              <a:rPr lang="en-US" sz="2800" baseline="-25000" dirty="0"/>
              <a:t>4</a:t>
            </a:r>
            <a:r>
              <a:rPr lang="en-US" sz="2800" b="1" dirty="0"/>
              <a:t>   </a:t>
            </a:r>
            <a:r>
              <a:rPr lang="en-US" sz="2800" dirty="0"/>
              <a:t>+ CaCO</a:t>
            </a:r>
            <a:r>
              <a:rPr lang="en-US" sz="2800" baseline="-25000" dirty="0"/>
              <a:t>3</a:t>
            </a:r>
            <a:r>
              <a:rPr lang="en-US" sz="28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2209800"/>
            <a:ext cx="6468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Weathering reaction, which consumes CO</a:t>
            </a:r>
            <a:r>
              <a:rPr lang="en-US" sz="2800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63434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kirchman\Documents\Main Files\Book PME 2012\Individual Chapters\Chap 13 Geomicrobiol\Chpt 13 Figures\Fig 13.11 Dissolution summary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29" y="706251"/>
            <a:ext cx="6411912" cy="480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F322E9-44F9-B240-923E-D2CBC1F74589}"/>
              </a:ext>
            </a:extLst>
          </p:cNvPr>
          <p:cNvSpPr txBox="1"/>
          <p:nvPr/>
        </p:nvSpPr>
        <p:spPr>
          <a:xfrm>
            <a:off x="7032812" y="2178423"/>
            <a:ext cx="35634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Weathering by:</a:t>
            </a:r>
          </a:p>
          <a:p>
            <a:pPr marL="342900" indent="-342900">
              <a:buAutoNum type="arabicPeriod"/>
            </a:pPr>
            <a:r>
              <a:rPr lang="en-US" dirty="0"/>
              <a:t>Acidity</a:t>
            </a:r>
          </a:p>
          <a:p>
            <a:pPr marL="342900" indent="-342900">
              <a:buAutoNum type="arabicPeriod"/>
            </a:pPr>
            <a:r>
              <a:rPr lang="en-US" dirty="0"/>
              <a:t>Ligands</a:t>
            </a:r>
          </a:p>
          <a:p>
            <a:pPr marL="342900" indent="-342900">
              <a:buAutoNum type="arabicPeriod"/>
            </a:pPr>
            <a:r>
              <a:rPr lang="en-US" dirty="0"/>
              <a:t>Iron Reduction</a:t>
            </a:r>
          </a:p>
          <a:p>
            <a:pPr marL="342900" indent="-342900">
              <a:buAutoNum type="arabicPeriod"/>
            </a:pPr>
            <a:r>
              <a:rPr lang="en-US" dirty="0"/>
              <a:t>Hydroxides</a:t>
            </a:r>
          </a:p>
        </p:txBody>
      </p:sp>
    </p:spTree>
    <p:extLst>
      <p:ext uri="{BB962C8B-B14F-4D97-AF65-F5344CB8AC3E}">
        <p14:creationId xmlns:p14="http://schemas.microsoft.com/office/powerpoint/2010/main" val="955986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073818-FFAA-3641-8AD4-0836F0B09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298450"/>
            <a:ext cx="81026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97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kirchman\Documents\Main Files\Book PME 2012\Individual Chapters\Chap 13 Geomicrobiol\Chpt 13 Figures\Fig 13.12B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685800"/>
            <a:ext cx="6688137" cy="53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kirchman\Documents\Main Files\Book PME 2012\Individual Chapters\Chap 13 Geomicrobiol\Chpt 13 Figures\Fig 13.12A Oxlate chelation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4" t="26023" r="33684" b="44166"/>
          <a:stretch/>
        </p:blipFill>
        <p:spPr bwMode="auto">
          <a:xfrm>
            <a:off x="7696200" y="1371600"/>
            <a:ext cx="2580640" cy="154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9375EA-0C36-F84B-BB66-3113D8729110}"/>
              </a:ext>
            </a:extLst>
          </p:cNvPr>
          <p:cNvSpPr txBox="1"/>
          <p:nvPr/>
        </p:nvSpPr>
        <p:spPr>
          <a:xfrm>
            <a:off x="430307" y="363071"/>
            <a:ext cx="6602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Weathering by inorganic and organic acids</a:t>
            </a:r>
          </a:p>
        </p:txBody>
      </p:sp>
    </p:spTree>
    <p:extLst>
      <p:ext uri="{BB962C8B-B14F-4D97-AF65-F5344CB8AC3E}">
        <p14:creationId xmlns:p14="http://schemas.microsoft.com/office/powerpoint/2010/main" val="1268503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8895E-6A59-9A45-B7AE-42EBB4B4A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97"/>
            <a:ext cx="10515600" cy="1325563"/>
          </a:xfrm>
        </p:spPr>
        <p:txBody>
          <a:bodyPr/>
          <a:lstStyle/>
          <a:p>
            <a:r>
              <a:rPr lang="en-US" dirty="0"/>
              <a:t>How do microbes stick to a surface?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8F5F8-028F-E249-9761-B923E525E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4637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Physical attachment</a:t>
            </a:r>
          </a:p>
          <a:p>
            <a:pPr lvl="1"/>
            <a:r>
              <a:rPr lang="en-US" sz="3200" dirty="0"/>
              <a:t>Holdfast : specific organelle for attachment</a:t>
            </a:r>
          </a:p>
          <a:p>
            <a:pPr lvl="1"/>
            <a:r>
              <a:rPr lang="en-US" sz="3200" dirty="0"/>
              <a:t>Pili</a:t>
            </a:r>
          </a:p>
          <a:p>
            <a:pPr lvl="1"/>
            <a:r>
              <a:rPr lang="en-US" sz="3200" dirty="0"/>
              <a:t>Fimbriae, </a:t>
            </a:r>
            <a:r>
              <a:rPr lang="en-US" sz="3200" dirty="0" err="1"/>
              <a:t>glycocalyx</a:t>
            </a:r>
            <a:r>
              <a:rPr lang="en-US" sz="3200" dirty="0"/>
              <a:t>, stalk</a:t>
            </a:r>
          </a:p>
          <a:p>
            <a:r>
              <a:rPr lang="en-US" sz="3600" dirty="0"/>
              <a:t>Charge association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FB371-ED5C-7448-A0FF-FB633D0C6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718" y="4018314"/>
            <a:ext cx="7247963" cy="288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49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rchman\Documents\Main Files\Book PME 2012\Individual Chapters\Chap 13 Geomicrobiol\Chpt 13 Figures\Fig 13.1 Double layer.tif">
            <a:extLst>
              <a:ext uri="{FF2B5EF4-FFF2-40B4-BE49-F238E27FC236}">
                <a16:creationId xmlns:a16="http://schemas.microsoft.com/office/drawing/2014/main" id="{CFC68982-BF41-0249-B325-92E3CE028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832" y="-420644"/>
            <a:ext cx="9568935" cy="71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8E434C-8A55-5344-94A0-746A4F49817E}"/>
              </a:ext>
            </a:extLst>
          </p:cNvPr>
          <p:cNvSpPr txBox="1"/>
          <p:nvPr/>
        </p:nvSpPr>
        <p:spPr>
          <a:xfrm>
            <a:off x="8995719" y="1297459"/>
            <a:ext cx="28697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“electric double layer”</a:t>
            </a:r>
          </a:p>
          <a:p>
            <a:endParaRPr lang="en-US" dirty="0"/>
          </a:p>
          <a:p>
            <a:r>
              <a:rPr lang="en-US" dirty="0"/>
              <a:t>Stern: inner layer of + ions</a:t>
            </a:r>
          </a:p>
          <a:p>
            <a:r>
              <a:rPr lang="en-US" dirty="0"/>
              <a:t>Cell surface is –</a:t>
            </a:r>
          </a:p>
          <a:p>
            <a:r>
              <a:rPr lang="en-US" dirty="0" err="1"/>
              <a:t>Guoy</a:t>
            </a:r>
            <a:r>
              <a:rPr lang="en-US" dirty="0"/>
              <a:t>: counter-ions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B48C49-5467-EB47-B8F6-AD88EBAB522B}"/>
              </a:ext>
            </a:extLst>
          </p:cNvPr>
          <p:cNvSpPr txBox="1"/>
          <p:nvPr/>
        </p:nvSpPr>
        <p:spPr>
          <a:xfrm>
            <a:off x="457200" y="121024"/>
            <a:ext cx="55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Surface charge governs interactions</a:t>
            </a:r>
          </a:p>
        </p:txBody>
      </p:sp>
    </p:spTree>
    <p:extLst>
      <p:ext uri="{BB962C8B-B14F-4D97-AF65-F5344CB8AC3E}">
        <p14:creationId xmlns:p14="http://schemas.microsoft.com/office/powerpoint/2010/main" val="2417857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38173-1AE5-7F43-B8B2-211A8E7F6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 charge of cell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0B4E3-0492-494D-8F49-4638E2227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“zeta potential”</a:t>
            </a:r>
          </a:p>
          <a:p>
            <a:endParaRPr lang="en-US" dirty="0"/>
          </a:p>
          <a:p>
            <a:r>
              <a:rPr lang="en-US" dirty="0"/>
              <a:t>In electric field, microbes typically move towards positively charged cathode</a:t>
            </a:r>
          </a:p>
          <a:p>
            <a:endParaRPr lang="en-US" dirty="0"/>
          </a:p>
          <a:p>
            <a:r>
              <a:rPr lang="en-US" dirty="0"/>
              <a:t>Influenced by pH </a:t>
            </a:r>
          </a:p>
          <a:p>
            <a:pPr lvl="1"/>
            <a:r>
              <a:rPr lang="en-US" dirty="0"/>
              <a:t>pH where movement stops, microbial isoelectric point</a:t>
            </a:r>
          </a:p>
        </p:txBody>
      </p:sp>
    </p:spTree>
    <p:extLst>
      <p:ext uri="{BB962C8B-B14F-4D97-AF65-F5344CB8AC3E}">
        <p14:creationId xmlns:p14="http://schemas.microsoft.com/office/powerpoint/2010/main" val="2784865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B8AE2-D064-1A41-9DE6-46B173C7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8B1A9-DC2A-D344-8085-3C5B88D77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kirchman\Documents\Main Files\Book PME 2012\Individual Chapters\Chap 13 Geomicrobiol\Chpt 13 Figures\Fig 13.4 DLVO cells.tif">
            <a:extLst>
              <a:ext uri="{FF2B5EF4-FFF2-40B4-BE49-F238E27FC236}">
                <a16:creationId xmlns:a16="http://schemas.microsoft.com/office/drawing/2014/main" id="{B3804D5A-41B6-D94E-A9C5-9F87D266F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398656"/>
            <a:ext cx="9983766" cy="74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21870F-D610-2B46-AA4A-53D9CEA43169}"/>
              </a:ext>
            </a:extLst>
          </p:cNvPr>
          <p:cNvSpPr txBox="1"/>
          <p:nvPr/>
        </p:nvSpPr>
        <p:spPr>
          <a:xfrm>
            <a:off x="2178423" y="4881282"/>
            <a:ext cx="3146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ionic strength environment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2E2531-36E3-AA42-87F3-8A3A6CC5D613}"/>
              </a:ext>
            </a:extLst>
          </p:cNvPr>
          <p:cNvSpPr txBox="1"/>
          <p:nvPr/>
        </p:nvSpPr>
        <p:spPr>
          <a:xfrm>
            <a:off x="7198658" y="4881282"/>
            <a:ext cx="374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ionic strength environment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DD90AD-31B2-7B43-9CCF-9FD3F6F38BCE}"/>
              </a:ext>
            </a:extLst>
          </p:cNvPr>
          <p:cNvSpPr txBox="1"/>
          <p:nvPr/>
        </p:nvSpPr>
        <p:spPr>
          <a:xfrm>
            <a:off x="2326342" y="390199"/>
            <a:ext cx="7933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do 2 negatively charged surfaces interact?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44DDC-C8F8-9E46-A5C7-DEFF65B6BB71}"/>
              </a:ext>
            </a:extLst>
          </p:cNvPr>
          <p:cNvSpPr txBox="1"/>
          <p:nvPr/>
        </p:nvSpPr>
        <p:spPr>
          <a:xfrm>
            <a:off x="3964641" y="5482956"/>
            <a:ext cx="4262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DLVO theory: layers of cations</a:t>
            </a:r>
          </a:p>
        </p:txBody>
      </p:sp>
    </p:spTree>
    <p:extLst>
      <p:ext uri="{BB962C8B-B14F-4D97-AF65-F5344CB8AC3E}">
        <p14:creationId xmlns:p14="http://schemas.microsoft.com/office/powerpoint/2010/main" val="904833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B1BFB-CA94-BB44-A3E2-CCBFF1E92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Metal sorption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7D9FF-E562-4E4F-A1F7-C3C03F01D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236" y="1839187"/>
            <a:ext cx="4105835" cy="4351338"/>
          </a:xfrm>
        </p:spPr>
        <p:txBody>
          <a:bodyPr/>
          <a:lstStyle/>
          <a:p>
            <a:r>
              <a:rPr lang="en-US" dirty="0"/>
              <a:t>Due to electrostatic interaction</a:t>
            </a:r>
          </a:p>
          <a:p>
            <a:r>
              <a:rPr lang="en-US" dirty="0"/>
              <a:t>Saturates at some point</a:t>
            </a:r>
          </a:p>
        </p:txBody>
      </p:sp>
      <p:pic>
        <p:nvPicPr>
          <p:cNvPr id="4" name="Picture 2" descr="C:\Users\kirchman\Documents\Main Files\Book PME 2012\Individual Chapters\Chap 13 Geomicrobiol\Chpt 13 Figures\Fig 13.2.TIF">
            <a:extLst>
              <a:ext uri="{FF2B5EF4-FFF2-40B4-BE49-F238E27FC236}">
                <a16:creationId xmlns:a16="http://schemas.microsoft.com/office/drawing/2014/main" id="{B8AC315B-ECDA-3744-AC46-649B451FC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071" y="513624"/>
            <a:ext cx="7391399" cy="585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844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EAA1B-612F-8343-8AE7-D45873D6A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all </a:t>
            </a:r>
            <a:r>
              <a:rPr lang="en-US" dirty="0" err="1"/>
              <a:t>microbe:metal</a:t>
            </a:r>
            <a:r>
              <a:rPr lang="en-US" dirty="0"/>
              <a:t> interactions are passive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31D13-A7F8-4B4C-A419-44DD64F64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92705" cy="4351338"/>
          </a:xfrm>
        </p:spPr>
        <p:txBody>
          <a:bodyPr/>
          <a:lstStyle/>
          <a:p>
            <a:r>
              <a:rPr lang="en-US" dirty="0" err="1"/>
              <a:t>Siderophores</a:t>
            </a:r>
            <a:endParaRPr lang="en-US" dirty="0"/>
          </a:p>
          <a:p>
            <a:pPr lvl="1"/>
            <a:r>
              <a:rPr lang="en-US" dirty="0"/>
              <a:t>Secreted by microbes to gather iron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3 main ways:</a:t>
            </a:r>
          </a:p>
          <a:p>
            <a:pPr lvl="2"/>
            <a:r>
              <a:rPr lang="en-US" dirty="0"/>
              <a:t>A: ligand in</a:t>
            </a:r>
          </a:p>
          <a:p>
            <a:pPr lvl="2"/>
            <a:r>
              <a:rPr lang="en-US" dirty="0"/>
              <a:t>B: trade ligand</a:t>
            </a:r>
          </a:p>
          <a:p>
            <a:pPr lvl="2"/>
            <a:r>
              <a:rPr lang="en-US" dirty="0"/>
              <a:t>C: switch to </a:t>
            </a:r>
            <a:r>
              <a:rPr lang="en-US" dirty="0" err="1"/>
              <a:t>FeII</a:t>
            </a:r>
            <a:endParaRPr lang="en-US" dirty="0"/>
          </a:p>
        </p:txBody>
      </p:sp>
      <p:pic>
        <p:nvPicPr>
          <p:cNvPr id="6" name="Picture 2" descr="C:\Users\kirchman\Documents\Main Files\Book PME 2012\Individual Chapters\Chap 13 Geomicrobiol\Chpt 13 Figures\Fig 13.3 Siderophore uptake.tif">
            <a:extLst>
              <a:ext uri="{FF2B5EF4-FFF2-40B4-BE49-F238E27FC236}">
                <a16:creationId xmlns:a16="http://schemas.microsoft.com/office/drawing/2014/main" id="{4C551215-52B5-A94F-BC5D-4DFC6CF7A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0" t="33018" r="17258" b="25072"/>
          <a:stretch/>
        </p:blipFill>
        <p:spPr bwMode="auto">
          <a:xfrm>
            <a:off x="5230905" y="2102224"/>
            <a:ext cx="6400800" cy="346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684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2301</TotalTime>
  <Words>655</Words>
  <Application>Microsoft Macintosh PowerPoint</Application>
  <PresentationFormat>Widescreen</PresentationFormat>
  <Paragraphs>221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Wingdings</vt:lpstr>
      <vt:lpstr>Office Theme</vt:lpstr>
      <vt:lpstr>geomicrobiology</vt:lpstr>
      <vt:lpstr>Where do microbes live in the environment?</vt:lpstr>
      <vt:lpstr>PowerPoint Presentation</vt:lpstr>
      <vt:lpstr>How do microbes stick to a surface?</vt:lpstr>
      <vt:lpstr>PowerPoint Presentation</vt:lpstr>
      <vt:lpstr>Net charge of cell</vt:lpstr>
      <vt:lpstr>PowerPoint Presentation</vt:lpstr>
      <vt:lpstr>Metal sorption</vt:lpstr>
      <vt:lpstr>Not all microbe:metal interactions are passive</vt:lpstr>
      <vt:lpstr>Biomineralization</vt:lpstr>
      <vt:lpstr>PowerPoint Presentation</vt:lpstr>
      <vt:lpstr>PowerPoint Presentation</vt:lpstr>
      <vt:lpstr>PowerPoint Presentation</vt:lpstr>
      <vt:lpstr>PowerPoint Presentation</vt:lpstr>
      <vt:lpstr>Microbialite formation</vt:lpstr>
      <vt:lpstr>PowerPoint Presentation</vt:lpstr>
      <vt:lpstr>PowerPoint Presentation</vt:lpstr>
      <vt:lpstr>Apatite</vt:lpstr>
      <vt:lpstr>PowerPoint Presentation</vt:lpstr>
      <vt:lpstr>Magnetosomes</vt:lpstr>
      <vt:lpstr>PowerPoint Presentation</vt:lpstr>
      <vt:lpstr>ALH84001</vt:lpstr>
      <vt:lpstr>iron-oxidizing bacteria</vt:lpstr>
      <vt:lpstr>PowerPoint Presentation</vt:lpstr>
      <vt:lpstr>PowerPoint Presentation</vt:lpstr>
      <vt:lpstr>PowerPoint Presentation</vt:lpstr>
      <vt:lpstr>Microbial-aided weathering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geomicrobiology</dc:title>
  <dc:creator>Jennifer Biddle</dc:creator>
  <cp:lastModifiedBy>Microsoft Office User</cp:lastModifiedBy>
  <cp:revision>20</cp:revision>
  <dcterms:created xsi:type="dcterms:W3CDTF">2018-04-22T02:34:27Z</dcterms:created>
  <dcterms:modified xsi:type="dcterms:W3CDTF">2019-04-29T01:52:05Z</dcterms:modified>
</cp:coreProperties>
</file>